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79" r:id="rId5"/>
    <p:sldId id="299" r:id="rId6"/>
    <p:sldId id="294" r:id="rId7"/>
    <p:sldId id="280" r:id="rId8"/>
    <p:sldId id="295" r:id="rId9"/>
    <p:sldId id="281" r:id="rId10"/>
    <p:sldId id="282" r:id="rId11"/>
    <p:sldId id="283" r:id="rId12"/>
    <p:sldId id="284" r:id="rId13"/>
    <p:sldId id="296" r:id="rId14"/>
    <p:sldId id="285" r:id="rId15"/>
    <p:sldId id="286" r:id="rId16"/>
    <p:sldId id="287" r:id="rId17"/>
    <p:sldId id="288" r:id="rId18"/>
    <p:sldId id="298" r:id="rId19"/>
    <p:sldId id="289" r:id="rId20"/>
    <p:sldId id="290" r:id="rId21"/>
    <p:sldId id="291" r:id="rId22"/>
    <p:sldId id="292" r:id="rId23"/>
    <p:sldId id="297" r:id="rId24"/>
  </p:sldIdLst>
  <p:sldSz cx="12192000" cy="6858000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atacontrabog\datacontrabog\170000-DIRECCION%20RESPON%20FISCAL%20Y%20JURISDIC%20COAC\2020%20-%20Doc%20de%20Apoyo\2.%200AP\Rendici&#243;n%204%20Anual%20Contralor\Manuel%20con%20Graficos%20Red%20Cta%202016%20a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gos\AppData\Local\Microsoft\Windows\INetCache\Content.Outlook\53FVVACS\Manuel%20con%20Graficos%20Red%20Cta%202016%20a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gos\AppData\Local\Microsoft\Windows\INetCache\Content.Outlook\53FVVACS\Manuel%20con%20Graficos%20Red%20Cta%202016%20a%20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gos\AppData\Local\Microsoft\Windows\INetCache\Content.Outlook\53FVVACS\Manuel%20con%20Graficos%20Red%20Cta%202016%20a%20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gos\AppData\Local\Microsoft\Windows\INetCache\Content.Outlook\53FVVACS\Manuel%20con%20Graficos%20Red%20Cta%202016%20a%20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gos\AppData\Local\Microsoft\Windows\INetCache\Content.Outlook\53FVVACS\Manuel%20con%20Graficos%20Red%20Cta%202016%20a%20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agos\AppData\Local\Microsoft\Windows\INetCache\Content.Outlook\53FVVACS\Manuel%20con%20Graficos%20Red%20Cta%202016%20a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 dirty="0"/>
              <a:t>PROCESOS </a:t>
            </a:r>
            <a:r>
              <a:rPr lang="es-CO" b="1" dirty="0" smtClean="0"/>
              <a:t>DE RESPONSABILIDAD FISCAL ACTIVOS</a:t>
            </a:r>
            <a:endParaRPr lang="es-CO" b="1" dirty="0"/>
          </a:p>
        </c:rich>
      </c:tx>
      <c:layout>
        <c:manualLayout>
          <c:xMode val="edge"/>
          <c:yMode val="edge"/>
          <c:x val="0.24396519824257273"/>
          <c:y val="1.2437784748980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'PRF ACTIVOS '!$A$2</c:f>
              <c:strCache>
                <c:ptCount val="1"/>
                <c:pt idx="0">
                  <c:v>N. de Procesos Activos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CO"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effectLst>
                      <a:glow rad="622300">
                        <a:schemeClr val="accent4">
                          <a:lumMod val="60000"/>
                          <a:lumOff val="40000"/>
                          <a:alpha val="40000"/>
                        </a:schemeClr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'PRF ACTIVOS 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ACTIVOS '!$B$2:$E$2</c:f>
              <c:numCache>
                <c:formatCode>General</c:formatCode>
                <c:ptCount val="4"/>
                <c:pt idx="0">
                  <c:v>1291</c:v>
                </c:pt>
                <c:pt idx="1">
                  <c:v>1412</c:v>
                </c:pt>
                <c:pt idx="2">
                  <c:v>1469</c:v>
                </c:pt>
                <c:pt idx="3">
                  <c:v>1419</c:v>
                </c:pt>
              </c:numCache>
            </c:numRef>
          </c:val>
        </c:ser>
        <c:ser>
          <c:idx val="2"/>
          <c:order val="2"/>
          <c:tx>
            <c:strRef>
              <c:f>'PRF ACTIVOS '!$A$3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54B0F37-9955-4D5C-816A-37BF0419BC18}" type="VALUE">
                      <a:rPr lang="en-US"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glow rad="546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glow rad="546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FD0103AB-9788-4853-A273-085CA338435B}" type="VALUE">
                      <a:rPr lang="en-US"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glow rad="546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b="1">
                          <a:effectLst>
                            <a:glow rad="546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lt"/>
                          <a:cs typeface="+mn-cs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effectLst>
                        <a:glow rad="546100">
                          <a:schemeClr val="accent1"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glow rad="546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9A9384EF-506A-49CE-A076-AD7793440B3D}" type="VALUE">
                      <a:rPr lang="en-US"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glow rad="546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b="1">
                          <a:effectLst>
                            <a:glow rad="546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lt"/>
                          <a:cs typeface="+mn-cs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effectLst>
                        <a:glow rad="546100">
                          <a:schemeClr val="accent1"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glow rad="546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6787406-4430-4659-B467-9499CB78DD01}" type="VALUE">
                      <a:rPr lang="en-US"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effectLst>
                          <a:glow rad="546100">
                            <a:schemeClr val="accent1">
                              <a:alpha val="40000"/>
                            </a:schemeClr>
                          </a:glow>
                        </a:effectLst>
                        <a:latin typeface="+mn-lt"/>
                        <a:ea typeface="+mn-ea"/>
                        <a:cs typeface="+mn-cs"/>
                      </a:rPr>
                      <a:pPr algn="ctr" rtl="0">
                        <a:defRPr lang="en-US" b="1">
                          <a:effectLst>
                            <a:glow rad="546100">
                              <a:schemeClr val="accent1">
                                <a:alpha val="40000"/>
                              </a:schemeClr>
                            </a:glow>
                          </a:effectLst>
                          <a:latin typeface="+mn-lt"/>
                          <a:cs typeface="+mn-cs"/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effectLst>
                        <a:glow rad="546100">
                          <a:schemeClr val="accent1"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'PRF ACTIVOS 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ACTIVOS '!$B$3:$E$3</c:f>
              <c:numCache>
                <c:formatCode>"$"#,##0_);[Red]\("$"#,##0\)</c:formatCode>
                <c:ptCount val="4"/>
                <c:pt idx="0">
                  <c:v>1688173403835</c:v>
                </c:pt>
                <c:pt idx="1">
                  <c:v>1925711256184</c:v>
                </c:pt>
                <c:pt idx="2">
                  <c:v>2187978184396.8899</c:v>
                </c:pt>
                <c:pt idx="3">
                  <c:v>2148403789606.1599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458912"/>
        <c:axId val="6634594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'PRF ACTIVOS '!$A$1</c15:sqref>
                        </c15:formulaRef>
                      </c:ext>
                    </c:extLst>
                    <c:strCache>
                      <c:ptCount val="1"/>
                      <c:pt idx="0">
                        <c:v>Periodo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'PRF ACTIVOS 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'PRF ACTIVOS '!$B$1:$E$1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663458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 smtClean="0"/>
                  <a:t>Período</a:t>
                </a:r>
                <a:endParaRPr lang="es-CO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663459456"/>
        <c:crosses val="autoZero"/>
        <c:auto val="1"/>
        <c:lblAlgn val="ctr"/>
        <c:lblOffset val="100"/>
        <c:noMultiLvlLbl val="0"/>
      </c:catAx>
      <c:valAx>
        <c:axId val="663459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2.1547080370609782E-2"/>
              <c:y val="0.2490946502057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66345891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2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400" b="1" dirty="0"/>
              <a:t>PROCESOS DE RESPONSABILIDAD FISCAL APERTURADOS</a:t>
            </a:r>
          </a:p>
        </c:rich>
      </c:tx>
      <c:layout>
        <c:manualLayout>
          <c:xMode val="edge"/>
          <c:yMode val="edge"/>
          <c:x val="0.11772675735890338"/>
          <c:y val="4.0777842546091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'PRF APERTURADOS'!$A$1</c:f>
              <c:strCache>
                <c:ptCount val="1"/>
                <c:pt idx="0">
                  <c:v>Periodo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'PRF APERTURADOS'!$B$1:$E$1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APERTURADOS'!$B$1:$E$1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val>
        </c:ser>
        <c:ser>
          <c:idx val="1"/>
          <c:order val="1"/>
          <c:tx>
            <c:strRef>
              <c:f>'PRF APERTURADOS'!$A$2</c:f>
              <c:strCache>
                <c:ptCount val="1"/>
                <c:pt idx="0">
                  <c:v>No. de Procesos aperturados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'PRF APERTURADOS'!$B$1:$E$1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APERTURADOS'!$B$2:$E$2</c:f>
              <c:numCache>
                <c:formatCode>General</c:formatCode>
                <c:ptCount val="4"/>
                <c:pt idx="0">
                  <c:v>262</c:v>
                </c:pt>
                <c:pt idx="1">
                  <c:v>312</c:v>
                </c:pt>
                <c:pt idx="2">
                  <c:v>350</c:v>
                </c:pt>
                <c:pt idx="3">
                  <c:v>314</c:v>
                </c:pt>
              </c:numCache>
            </c:numRef>
          </c:val>
        </c:ser>
        <c:ser>
          <c:idx val="2"/>
          <c:order val="2"/>
          <c:tx>
            <c:strRef>
              <c:f>'PRF APERTURADOS'!$A$3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54B0F37-9955-4D5C-816A-37BF0419BC18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0103AB-9788-4853-A273-085CA338435B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9384EF-506A-49CE-A076-AD7793440B3D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6787406-4430-4659-B467-9499CB78DD0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'PRF APERTURADOS'!$B$1:$E$1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APERTURADOS'!$B$3:$E$3</c:f>
              <c:numCache>
                <c:formatCode>"$"#,##0_);[Red]\("$"#,##0\)</c:formatCode>
                <c:ptCount val="4"/>
                <c:pt idx="0" formatCode="&quot;$&quot;#,##0">
                  <c:v>493606965478</c:v>
                </c:pt>
                <c:pt idx="1">
                  <c:v>774782845550</c:v>
                </c:pt>
                <c:pt idx="2" formatCode="&quot;$&quot;#,##0">
                  <c:v>452198543718.15002</c:v>
                </c:pt>
                <c:pt idx="3" formatCode="&quot;$&quot;#,##0">
                  <c:v>330216330397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5125056"/>
        <c:axId val="705120160"/>
        <c:extLst/>
      </c:barChart>
      <c:catAx>
        <c:axId val="7051250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dirty="0" smtClean="0"/>
                  <a:t>Período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05120160"/>
        <c:crosses val="autoZero"/>
        <c:auto val="1"/>
        <c:lblAlgn val="ctr"/>
        <c:lblOffset val="100"/>
        <c:noMultiLvlLbl val="0"/>
      </c:catAx>
      <c:valAx>
        <c:axId val="705120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2.1547080370609782E-2"/>
              <c:y val="0.2490946502057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70512505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sz="1300" b="1" dirty="0" smtClean="0"/>
              <a:t>IMPUTACIÓN </a:t>
            </a:r>
            <a:r>
              <a:rPr lang="es-CO" sz="1300" b="1" dirty="0"/>
              <a:t>EN </a:t>
            </a:r>
            <a:r>
              <a:rPr lang="es-CO" sz="1300" b="1" dirty="0" smtClean="0"/>
              <a:t>PROCESOS DE</a:t>
            </a:r>
            <a:r>
              <a:rPr lang="es-CO" sz="1300" b="1" baseline="0" dirty="0" smtClean="0"/>
              <a:t> RESPONSABILIDAD FISCAL</a:t>
            </a:r>
            <a:r>
              <a:rPr lang="es-CO" sz="1300" b="1" dirty="0" smtClean="0"/>
              <a:t> </a:t>
            </a:r>
            <a:endParaRPr lang="es-CO" sz="13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'PRF CON IMPUTAC'!$A$1</c:f>
              <c:strCache>
                <c:ptCount val="1"/>
                <c:pt idx="0">
                  <c:v>Periodo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'PRF CON IMPUTAC'!$B$1:$E$1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CON IMPUTAC'!$B$1:$E$1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val>
        </c:ser>
        <c:ser>
          <c:idx val="1"/>
          <c:order val="1"/>
          <c:tx>
            <c:strRef>
              <c:f>'PRF CON IMPUTAC'!$A$2</c:f>
              <c:strCache>
                <c:ptCount val="1"/>
                <c:pt idx="0">
                  <c:v>No.Procesos con imputación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'PRF CON IMPUTAC'!$B$1:$E$1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CON IMPUTAC'!$B$2:$E$2</c:f>
              <c:numCache>
                <c:formatCode>General</c:formatCode>
                <c:ptCount val="4"/>
                <c:pt idx="0">
                  <c:v>31</c:v>
                </c:pt>
                <c:pt idx="1">
                  <c:v>45</c:v>
                </c:pt>
                <c:pt idx="2">
                  <c:v>78</c:v>
                </c:pt>
                <c:pt idx="3">
                  <c:v>101</c:v>
                </c:pt>
              </c:numCache>
            </c:numRef>
          </c:val>
        </c:ser>
        <c:ser>
          <c:idx val="2"/>
          <c:order val="2"/>
          <c:tx>
            <c:strRef>
              <c:f>'PRF CON IMPUTAC'!$A$3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54B0F37-9955-4D5C-816A-37BF0419BC18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0103AB-9788-4853-A273-085CA338435B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9384EF-506A-49CE-A076-AD7793440B3D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6787406-4430-4659-B467-9499CB78DD0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'PRF CON IMPUTAC'!$B$1:$E$1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CON IMPUTAC'!$B$3:$E$3</c:f>
              <c:numCache>
                <c:formatCode>"$"#,##0</c:formatCode>
                <c:ptCount val="4"/>
                <c:pt idx="0">
                  <c:v>40555923967</c:v>
                </c:pt>
                <c:pt idx="1">
                  <c:v>120587868989.28999</c:v>
                </c:pt>
                <c:pt idx="2">
                  <c:v>36433749412.529999</c:v>
                </c:pt>
                <c:pt idx="3">
                  <c:v>125786330855.98999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366928"/>
        <c:axId val="714373456"/>
        <c:extLst/>
      </c:barChart>
      <c:catAx>
        <c:axId val="714366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 smtClean="0"/>
                  <a:t>Período</a:t>
                </a:r>
                <a:endParaRPr lang="es-CO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14373456"/>
        <c:crosses val="autoZero"/>
        <c:auto val="1"/>
        <c:lblAlgn val="ctr"/>
        <c:lblOffset val="100"/>
        <c:noMultiLvlLbl val="0"/>
      </c:catAx>
      <c:valAx>
        <c:axId val="714373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2.1547080370609782E-2"/>
              <c:y val="0.2490946502057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7143669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 dirty="0"/>
              <a:t>FALLOS</a:t>
            </a:r>
            <a:r>
              <a:rPr lang="es-CO" b="1" baseline="0" dirty="0"/>
              <a:t> EJECUTORIADOS </a:t>
            </a:r>
            <a:r>
              <a:rPr lang="es-CO" b="1" dirty="0"/>
              <a:t>CON RESPONSABILIDAD </a:t>
            </a:r>
            <a:r>
              <a:rPr lang="es-CO" b="1" dirty="0" smtClean="0"/>
              <a:t>FISCAL </a:t>
            </a:r>
            <a:endParaRPr lang="es-CO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'FALLOS CON'!$A$1</c:f>
              <c:strCache>
                <c:ptCount val="1"/>
                <c:pt idx="0">
                  <c:v>Periodo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'FALLOS CON'!$B$1:$E$1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'FALLOS CON'!$B$1:$E$1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val>
        </c:ser>
        <c:ser>
          <c:idx val="1"/>
          <c:order val="1"/>
          <c:tx>
            <c:strRef>
              <c:f>'FALLOS CON'!$A$2</c:f>
              <c:strCache>
                <c:ptCount val="1"/>
                <c:pt idx="0">
                  <c:v>No de Fallos con Responsabilidad Fiscal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'FALLOS CON'!$B$1:$E$1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'FALLOS CON'!$B$2:$E$2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21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'FALLOS CON'!$A$3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54B0F37-9955-4D5C-816A-37BF0419BC18}" type="VALUE">
                      <a:rPr lang="en-US" baseline="0"/>
                      <a:pPr>
                        <a:defRPr/>
                      </a:pPr>
                      <a:t>[VALOR]</a:t>
                    </a:fld>
                    <a:endParaRPr lang="es-CO"/>
                  </a:p>
                </c:rich>
              </c:tx>
              <c:spPr>
                <a:solidFill>
                  <a:srgbClr val="5B9BD5">
                    <a:lumMod val="40000"/>
                    <a:lumOff val="60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4.9670661915559869E-2"/>
                  <c:y val="-2.0614306328592021E-3"/>
                </c:manualLayout>
              </c:layout>
              <c:tx>
                <c:rich>
                  <a:bodyPr/>
                  <a:lstStyle/>
                  <a:p>
                    <a:fld id="{FD0103AB-9788-4853-A273-085CA338435B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82999063892524"/>
                      <c:h val="5.093454227312495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9384EF-506A-49CE-A076-AD7793440B3D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6787406-4430-4659-B467-9499CB78DD0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'FALLOS CON'!$B$1:$E$1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'FALLOS CON'!$B$3:$E$3</c:f>
              <c:numCache>
                <c:formatCode>_-* #,##0_-;\-* #,##0_-;_-* "-"??_-;_-@_-</c:formatCode>
                <c:ptCount val="4"/>
                <c:pt idx="0">
                  <c:v>217255016129</c:v>
                </c:pt>
                <c:pt idx="1">
                  <c:v>1832956650</c:v>
                </c:pt>
                <c:pt idx="2">
                  <c:v>140981184930.16</c:v>
                </c:pt>
                <c:pt idx="3">
                  <c:v>1043477124.09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086704"/>
        <c:axId val="748088880"/>
        <c:extLst/>
      </c:barChart>
      <c:catAx>
        <c:axId val="748086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dirty="0" smtClean="0"/>
                  <a:t>Período</a:t>
                </a:r>
                <a:endParaRPr lang="es-CO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48088880"/>
        <c:crosses val="autoZero"/>
        <c:auto val="1"/>
        <c:lblAlgn val="ctr"/>
        <c:lblOffset val="100"/>
        <c:noMultiLvlLbl val="0"/>
      </c:catAx>
      <c:valAx>
        <c:axId val="748088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2.1547080370609782E-2"/>
              <c:y val="0.2490946502057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74808670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 dirty="0"/>
              <a:t>DECISIONES</a:t>
            </a:r>
            <a:r>
              <a:rPr lang="es-CO" b="1" baseline="0" dirty="0"/>
              <a:t> </a:t>
            </a:r>
            <a:r>
              <a:rPr lang="es-CO" b="1" baseline="0" dirty="0" smtClean="0"/>
              <a:t>PROFERIDAS EN PROCESOS DE RESPONSABILIDA FISCAL </a:t>
            </a:r>
            <a:endParaRPr lang="es-CO" b="1" dirty="0"/>
          </a:p>
        </c:rich>
      </c:tx>
      <c:layout>
        <c:manualLayout>
          <c:xMode val="edge"/>
          <c:yMode val="edge"/>
          <c:x val="0.14919265649192656"/>
          <c:y val="3.30237358101135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'PRF DEC PROFERIDA'!$A$2</c:f>
              <c:strCache>
                <c:ptCount val="1"/>
                <c:pt idx="0">
                  <c:v>Procesos con Decisión Proferidas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'PRF DEC PROFERIDA'!$B$1:$E$1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DEC PROFERIDA'!$B$2:$E$2</c:f>
              <c:numCache>
                <c:formatCode>General</c:formatCode>
                <c:ptCount val="4"/>
                <c:pt idx="0">
                  <c:v>272</c:v>
                </c:pt>
                <c:pt idx="1">
                  <c:v>304</c:v>
                </c:pt>
                <c:pt idx="2">
                  <c:v>463</c:v>
                </c:pt>
                <c:pt idx="3">
                  <c:v>656</c:v>
                </c:pt>
              </c:numCache>
            </c:numRef>
          </c:val>
        </c:ser>
        <c:ser>
          <c:idx val="2"/>
          <c:order val="1"/>
          <c:tx>
            <c:strRef>
              <c:f>'PRF DEC PROFERIDA'!#REF!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'PRF DEC PROFERIDA'!$B$1:$E$1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'PRF DEC PROFERIDA'!#REF!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688272"/>
        <c:axId val="564677392"/>
        <c:extLst/>
      </c:barChart>
      <c:catAx>
        <c:axId val="564688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 smtClean="0"/>
                  <a:t>Período</a:t>
                </a:r>
                <a:endParaRPr lang="es-CO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564677392"/>
        <c:crosses val="autoZero"/>
        <c:auto val="1"/>
        <c:lblAlgn val="ctr"/>
        <c:lblOffset val="100"/>
        <c:noMultiLvlLbl val="0"/>
      </c:catAx>
      <c:valAx>
        <c:axId val="564677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2.1547041191848363E-2"/>
              <c:y val="0.240838594866044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5646882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PROCESOS DE COBRO COACTIVO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'PJC ACTIVOS'!$A$1</c:f>
              <c:strCache>
                <c:ptCount val="1"/>
                <c:pt idx="0">
                  <c:v>Periodo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'PJC ACTIVOS'!$B$1:$E$1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'PJC ACTIVOS'!$B$1:$E$1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val>
        </c:ser>
        <c:ser>
          <c:idx val="1"/>
          <c:order val="1"/>
          <c:tx>
            <c:strRef>
              <c:f>'PJC ACTIVOS'!$A$2</c:f>
              <c:strCache>
                <c:ptCount val="1"/>
                <c:pt idx="0">
                  <c:v>No de Procesos Coactivos Activos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'PJC ACTIVOS'!$B$1:$E$1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'PJC ACTIVOS'!$B$2:$E$2</c:f>
              <c:numCache>
                <c:formatCode>General</c:formatCode>
                <c:ptCount val="4"/>
                <c:pt idx="0">
                  <c:v>144</c:v>
                </c:pt>
                <c:pt idx="1">
                  <c:v>142</c:v>
                </c:pt>
                <c:pt idx="2">
                  <c:v>152</c:v>
                </c:pt>
                <c:pt idx="3">
                  <c:v>140</c:v>
                </c:pt>
              </c:numCache>
            </c:numRef>
          </c:val>
        </c:ser>
        <c:ser>
          <c:idx val="2"/>
          <c:order val="2"/>
          <c:tx>
            <c:strRef>
              <c:f>'PJC ACTIVOS'!$A$3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54B0F37-9955-4D5C-816A-37BF0419BC18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0103AB-9788-4853-A273-085CA338435B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9384EF-506A-49CE-A076-AD7793440B3D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6787406-4430-4659-B467-9499CB78DD0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4472C4">
                  <a:lumMod val="20000"/>
                  <a:lumOff val="8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'PJC ACTIVOS'!$B$1:$E$1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'PJC ACTIVOS'!$B$3:$E$3</c:f>
              <c:numCache>
                <c:formatCode>#,##0</c:formatCode>
                <c:ptCount val="4"/>
                <c:pt idx="0">
                  <c:v>260194187546.01001</c:v>
                </c:pt>
                <c:pt idx="1">
                  <c:v>260914514364.78</c:v>
                </c:pt>
                <c:pt idx="2">
                  <c:v>395993212331.5</c:v>
                </c:pt>
                <c:pt idx="3">
                  <c:v>394707488466.69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4969792"/>
        <c:axId val="974967072"/>
        <c:extLst/>
      </c:barChart>
      <c:catAx>
        <c:axId val="974969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Periodo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974967072"/>
        <c:crosses val="autoZero"/>
        <c:auto val="1"/>
        <c:lblAlgn val="ctr"/>
        <c:lblOffset val="100"/>
        <c:noMultiLvlLbl val="0"/>
      </c:catAx>
      <c:valAx>
        <c:axId val="974967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1.1410854771558225E-2"/>
              <c:y val="0.354826285278614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9749697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/>
              <a:t>BENEFICIOS DE CONTROL FISCAL </a:t>
            </a:r>
          </a:p>
          <a:p>
            <a:pPr>
              <a:defRPr b="1"/>
            </a:pPr>
            <a:r>
              <a:rPr lang="es-CO" b="1"/>
              <a:t>(COBRO PERSUASIVO)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'BENEF PERSUASIVO'!$A$1</c:f>
              <c:strCache>
                <c:ptCount val="1"/>
                <c:pt idx="0">
                  <c:v>Periodo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'BENEF PERSUASIVO'!$B$1:$E$1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'BENEF PERSUASIVO'!$B$1:$E$1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val>
        </c:ser>
        <c:ser>
          <c:idx val="1"/>
          <c:order val="1"/>
          <c:tx>
            <c:strRef>
              <c:f>'BENEF PERSUASIVO'!$A$2</c:f>
              <c:strCache>
                <c:ptCount val="1"/>
                <c:pt idx="0">
                  <c:v>No. de Procesos con Beneficos de Control fiscal Persuasivo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'BENEF PERSUASIVO'!$B$1:$E$1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'BENEF PERSUASIVO'!$B$2:$E$2</c:f>
              <c:numCache>
                <c:formatCode>General</c:formatCode>
                <c:ptCount val="4"/>
                <c:pt idx="0">
                  <c:v>23</c:v>
                </c:pt>
                <c:pt idx="1">
                  <c:v>17</c:v>
                </c:pt>
                <c:pt idx="2">
                  <c:v>32</c:v>
                </c:pt>
                <c:pt idx="3">
                  <c:v>26</c:v>
                </c:pt>
              </c:numCache>
            </c:numRef>
          </c:val>
        </c:ser>
        <c:ser>
          <c:idx val="2"/>
          <c:order val="2"/>
          <c:tx>
            <c:strRef>
              <c:f>'BENEF PERSUASIVO'!$A$3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554B0F37-9955-4D5C-816A-37BF0419BC18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0103AB-9788-4853-A273-085CA338435B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9384EF-506A-49CE-A076-AD7793440B3D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6787406-4430-4659-B467-9499CB78DD0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'BENEF PERSUASIVO'!$B$1:$E$1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'BENEF PERSUASIVO'!$B$3:$E$3</c:f>
              <c:numCache>
                <c:formatCode>"$"#,##0</c:formatCode>
                <c:ptCount val="4"/>
                <c:pt idx="0">
                  <c:v>3401438086</c:v>
                </c:pt>
                <c:pt idx="1">
                  <c:v>1991874063</c:v>
                </c:pt>
                <c:pt idx="2">
                  <c:v>8443044809.1199999</c:v>
                </c:pt>
                <c:pt idx="3">
                  <c:v>19134711735.919998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582672"/>
        <c:axId val="709586480"/>
        <c:extLst/>
      </c:barChart>
      <c:catAx>
        <c:axId val="709582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Periodo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09586480"/>
        <c:crosses val="autoZero"/>
        <c:auto val="1"/>
        <c:lblAlgn val="ctr"/>
        <c:lblOffset val="100"/>
        <c:noMultiLvlLbl val="0"/>
      </c:catAx>
      <c:valAx>
        <c:axId val="70958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2.1547080370609782E-2"/>
              <c:y val="0.2490946502057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7095826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 b="1" dirty="0"/>
              <a:t>BENEFICIOS DE CONTROL FISCAL </a:t>
            </a:r>
            <a:endParaRPr lang="es-CO" b="1" dirty="0" smtClean="0"/>
          </a:p>
          <a:p>
            <a:pPr>
              <a:defRPr b="1"/>
            </a:pPr>
            <a:r>
              <a:rPr lang="es-CO" b="1" dirty="0" smtClean="0"/>
              <a:t>(</a:t>
            </a:r>
            <a:r>
              <a:rPr lang="es-CO" b="1" dirty="0"/>
              <a:t>COBRO COACTIVO)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'BENEF COACTIVO'!$A$1</c:f>
              <c:strCache>
                <c:ptCount val="1"/>
                <c:pt idx="0">
                  <c:v>Periodo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'BENEF COACTIVO'!$B$1:$E$1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'BENEF COACTIVO'!$B$1:$E$1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val>
        </c:ser>
        <c:ser>
          <c:idx val="1"/>
          <c:order val="1"/>
          <c:tx>
            <c:strRef>
              <c:f>'BENEF COACTIVO'!$A$2</c:f>
              <c:strCache>
                <c:ptCount val="1"/>
                <c:pt idx="0">
                  <c:v>No de Procesos con Beneficos de Control fiscal Coactivo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6493CB87-D7E6-4B98-9AF6-9CD61EBCD76C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D7C05A9-A73B-440F-9322-B63FE3A5B13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282B009A-0B17-485F-92CD-06887C354244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BF2E6198-6E20-40BF-8388-B64748DC6DFD}" type="VALUE">
                      <a:rPr lang="en-US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A5A5A5">
                    <a:lumMod val="20000"/>
                    <a:lumOff val="80000"/>
                  </a:srgbClr>
                </a:solidFill>
              </a:ln>
              <a:effectLst>
                <a:softEdge rad="12700"/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'BENEF COACTIVO'!$B$1:$E$1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'BENEF COACTIVO'!$B$2:$E$2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35</c:v>
                </c:pt>
                <c:pt idx="3">
                  <c:v>35</c:v>
                </c:pt>
              </c:numCache>
            </c:numRef>
          </c:val>
        </c:ser>
        <c:ser>
          <c:idx val="2"/>
          <c:order val="2"/>
          <c:tx>
            <c:strRef>
              <c:f>'BENEF COACTIVO'!$A$3</c:f>
              <c:strCache>
                <c:ptCount val="1"/>
                <c:pt idx="0">
                  <c:v>Cuantía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>
              <a:outerShdw blurRad="50800" dist="50800" dir="5400000" algn="ctr" rotWithShape="0">
                <a:schemeClr val="accent3">
                  <a:lumMod val="20000"/>
                  <a:lumOff val="80000"/>
                </a:scheme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FFFF00"/>
                </a:solidFill>
              </a:ln>
              <a:effectLst>
                <a:outerShdw blurRad="50800" dist="50800" dir="5400000" algn="ctr" rotWithShape="0">
                  <a:schemeClr val="accent3">
                    <a:lumMod val="20000"/>
                    <a:lumOff val="8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-1.9751262171459587E-17"/>
                  <c:y val="-2.4691358024691357E-2"/>
                </c:manualLayout>
              </c:layout>
              <c:tx>
                <c:rich>
                  <a:bodyPr/>
                  <a:lstStyle/>
                  <a:p>
                    <a:fld id="{554B0F37-9955-4D5C-816A-37BF0419BC18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D0103AB-9788-4853-A273-085CA338435B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9A9384EF-506A-49CE-A076-AD7793440B3D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6787406-4430-4659-B467-9499CB78DD01}" type="VALUE">
                      <a:rPr lang="en-US" baseline="0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rgbClr val="44546A">
                  <a:lumMod val="20000"/>
                  <a:lumOff val="80000"/>
                </a:srgbClr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'BENEF COACTIVO'!$B$1:$E$1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'BENEF COACTIVO'!$B$3:$E$3</c:f>
              <c:numCache>
                <c:formatCode>"$"#,##0</c:formatCode>
                <c:ptCount val="4"/>
                <c:pt idx="0">
                  <c:v>1027621403.23</c:v>
                </c:pt>
                <c:pt idx="1">
                  <c:v>16222888674</c:v>
                </c:pt>
                <c:pt idx="2">
                  <c:v>4931618457.79</c:v>
                </c:pt>
                <c:pt idx="3">
                  <c:v>2198864722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368016"/>
        <c:axId val="714369648"/>
        <c:extLst/>
      </c:barChart>
      <c:catAx>
        <c:axId val="714368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 dirty="0" smtClean="0"/>
                  <a:t>Período</a:t>
                </a:r>
                <a:endParaRPr lang="es-CO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spPr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714369648"/>
        <c:crosses val="autoZero"/>
        <c:auto val="1"/>
        <c:lblAlgn val="ctr"/>
        <c:lblOffset val="100"/>
        <c:noMultiLvlLbl val="0"/>
      </c:catAx>
      <c:valAx>
        <c:axId val="7143696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b="1"/>
                  <a:t>No. Procesos                   Cuantía</a:t>
                </a:r>
              </a:p>
            </c:rich>
          </c:tx>
          <c:layout>
            <c:manualLayout>
              <c:xMode val="edge"/>
              <c:yMode val="edge"/>
              <c:x val="2.1547080370609782E-2"/>
              <c:y val="0.2490946502057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General" sourceLinked="1"/>
        <c:majorTickMark val="out"/>
        <c:minorTickMark val="none"/>
        <c:tickLblPos val="nextTo"/>
        <c:crossAx val="7143680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0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96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9048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54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690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99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342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91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55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333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59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61536-CA58-46FD-8A0B-03E0FF3E1E61}" type="datetimeFigureOut">
              <a:rPr lang="es-CO" smtClean="0"/>
              <a:t>24/02/2020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88FF-8CF1-4DAD-B8B7-1400AC261C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45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39712" y="391433"/>
            <a:ext cx="4919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 FISCAL Y JURISDICCIÓN COACTIVA</a:t>
            </a:r>
            <a:endParaRPr lang="es-C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469874" y="5603162"/>
            <a:ext cx="4597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solidFill>
                  <a:schemeClr val="bg1"/>
                </a:solidFill>
              </a:rPr>
              <a:t>Juan Carlos Granados Becerra</a:t>
            </a:r>
          </a:p>
          <a:p>
            <a:r>
              <a:rPr lang="es-CO" sz="2000" dirty="0" smtClean="0">
                <a:solidFill>
                  <a:schemeClr val="bg1"/>
                </a:solidFill>
              </a:rPr>
              <a:t>Contralor de Bogotá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4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5533" y="959383"/>
            <a:ext cx="9728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Imputaciones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 en </a:t>
            </a:r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desde el </a:t>
            </a:r>
            <a:r>
              <a:rPr lang="es-CO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185333" y="1384768"/>
            <a:ext cx="590126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es-CO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la compra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sobredimensionada y/o innecesaria de maquinaria </a:t>
            </a: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prestación del servicio de aseo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Bogotá, ya que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dicha flota no se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utilizaría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su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totalidad,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de 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33.343.280.858.</a:t>
            </a:r>
            <a:endParaRPr lang="es-CO" sz="24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mposición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multas e intereses por parte de la Superintendencia de Industria y Comercio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derivadas de irregularidades en el diseño e implementación del esquema de recolección de basuras </a:t>
            </a:r>
            <a:r>
              <a:rPr lang="es-CO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91.949.859.922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presuntas irregularidades en la capitalización que dio como resultado la venta y compra del 31.92%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componente accionario la Transportadora de Gas Internacional S.A.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(TGI),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6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CO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cuantía </a:t>
            </a:r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$279.357.190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05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60366" y="4247669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s-CO" sz="5400" dirty="0"/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-60366" y="1783868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s-CO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9" t="2402" r="17231" b="3171"/>
          <a:stretch/>
        </p:blipFill>
        <p:spPr>
          <a:xfrm>
            <a:off x="7467213" y="1794934"/>
            <a:ext cx="4072267" cy="38946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69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39881"/>
              </p:ext>
            </p:extLst>
          </p:nvPr>
        </p:nvGraphicFramePr>
        <p:xfrm>
          <a:off x="332513" y="1489130"/>
          <a:ext cx="10401296" cy="1016907"/>
        </p:xfrm>
        <a:graphic>
          <a:graphicData uri="http://schemas.openxmlformats.org/drawingml/2006/table">
            <a:tbl>
              <a:tblPr/>
              <a:tblGrid>
                <a:gridCol w="2238141"/>
                <a:gridCol w="2184763"/>
                <a:gridCol w="2016490"/>
                <a:gridCol w="2123458"/>
                <a:gridCol w="1838444"/>
              </a:tblGrid>
              <a:tr h="29067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00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Fallos Ejecutoriados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 Responsabilidad Fiscal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s-CO" sz="1200" b="1" i="0" u="none" strike="noStrike" kern="1200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217.255.016.129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kern="1200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$1.832.956.650</a:t>
                      </a:r>
                      <a:endParaRPr lang="es-CO" sz="1200" b="0" i="0" u="none" strike="noStrike" kern="1200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 140.981.184.930 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1.043.477.124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32513" y="2567351"/>
            <a:ext cx="96357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Informes de Gestión, Prefis y libros de la Dirección de Responsabilidad Fiscal y Jurisdicción Coactiva y la Subdirección del Proceso de Responsabilidad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869162"/>
              </p:ext>
            </p:extLst>
          </p:nvPr>
        </p:nvGraphicFramePr>
        <p:xfrm>
          <a:off x="2544431" y="2976943"/>
          <a:ext cx="5880735" cy="308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8971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56292" y="1010184"/>
            <a:ext cx="971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Fallos </a:t>
            </a:r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Responsabilidad Fiscal relevantes desde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34534" y="1420806"/>
            <a:ext cx="5715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irregularidades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proceso de reducción  de los ingresos en el Sistema de Transporte Integrado Público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SITP, (incluye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Subsistema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Transmilenio),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virtud del Decreto 356 de julio 23 de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2012,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271.204.847.989.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es-CO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vencimiento de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medicamentos, 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debido a la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falta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gestión oportuna por parte de la administración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Hospital del Distrito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 de </a:t>
            </a:r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$28.328.424.</a:t>
            </a:r>
            <a:endParaRPr lang="es-CO" sz="2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15398" y="4628672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s-CO" sz="5400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183131" y="2156403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s-CO" sz="5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7629" y="4495799"/>
            <a:ext cx="57514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pagos en desarrollo del Convenio de Asociación</a:t>
            </a:r>
            <a:r>
              <a:rPr lang="es-41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un Fondo de Desarrollo Local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 soportes aparentemente adulterados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de </a:t>
            </a:r>
            <a:r>
              <a:rPr lang="es-CO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$711.372.565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9"/>
          <a:stretch/>
        </p:blipFill>
        <p:spPr>
          <a:xfrm>
            <a:off x="7196668" y="1810139"/>
            <a:ext cx="4398168" cy="3667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345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26841" y="940646"/>
            <a:ext cx="9716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Fallos </a:t>
            </a:r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Responsabilidad Fiscal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 desde el </a:t>
            </a:r>
            <a:r>
              <a:rPr lang="es-CO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90952" y="1338280"/>
            <a:ext cx="53084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compra sobredimensionada y/o innecesaria de maquinaria para la prestación del servicio de aseo en Bogotá, </a:t>
            </a:r>
            <a:r>
              <a:rPr lang="es-CO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 monto de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$40.545.975.545.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imposición de multas e intereses por parte de la Superintendencia de Industria y Comercio derivadas de irregularidades en el diseño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implementación del esquema de recolección de basura </a:t>
            </a:r>
            <a:r>
              <a:rPr lang="es-CO" sz="16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monto de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97.654.174.120.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las presuntas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irregularidades al solicitar en forma extemporánea la devolución 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</a:t>
            </a:r>
            <a:r>
              <a:rPr lang="es-419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IVA en una 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entidad del sector educativo</a:t>
            </a:r>
            <a:r>
              <a:rPr lang="es-419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419" sz="16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valor de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$628.792.629.</a:t>
            </a:r>
            <a:endParaRPr lang="es-CO" sz="1600" b="1" u="sng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41909" y="4864216"/>
            <a:ext cx="52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irregularidades presentadas en </a:t>
            </a:r>
            <a:r>
              <a:rPr lang="es-419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ejecución de un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Convenio de Asociación</a:t>
            </a:r>
            <a:r>
              <a:rPr lang="es-419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un Fondo de Desarrollo Local,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 valor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 </a:t>
            </a:r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419.863.203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34933" y="4695387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s-CO" sz="5400" dirty="0"/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-132487" y="2082865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endParaRPr lang="es-CO" sz="5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r="10406"/>
          <a:stretch/>
        </p:blipFill>
        <p:spPr>
          <a:xfrm>
            <a:off x="7018866" y="1803399"/>
            <a:ext cx="4529667" cy="3814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899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80999" y="2319860"/>
            <a:ext cx="89973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Informes de Gestión, Prefis y libros de la Dirección de Responsabilidad Fiscal y Jurisdicción Coactiva y la Subdirección del Proceso de Responsabilidad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25385"/>
              </p:ext>
            </p:extLst>
          </p:nvPr>
        </p:nvGraphicFramePr>
        <p:xfrm>
          <a:off x="380999" y="1453329"/>
          <a:ext cx="10329333" cy="819588"/>
        </p:xfrm>
        <a:graphic>
          <a:graphicData uri="http://schemas.openxmlformats.org/drawingml/2006/table">
            <a:tbl>
              <a:tblPr/>
              <a:tblGrid>
                <a:gridCol w="2410555"/>
                <a:gridCol w="1936749"/>
                <a:gridCol w="2080881"/>
                <a:gridCol w="2008814"/>
                <a:gridCol w="1892334"/>
              </a:tblGrid>
              <a:tr h="26332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743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Decisiones Proferidas en Procesos de Responsabilidad Fiscal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272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304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463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981423"/>
              </p:ext>
            </p:extLst>
          </p:nvPr>
        </p:nvGraphicFramePr>
        <p:xfrm>
          <a:off x="2674830" y="2770633"/>
          <a:ext cx="5741670" cy="318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55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15666" y="2535837"/>
            <a:ext cx="92448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</a:t>
            </a:r>
            <a:r>
              <a:rPr lang="es-CO" sz="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Informes </a:t>
            </a:r>
            <a:r>
              <a:rPr lang="es-CO" sz="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Gestión de la Dirección de Responsabilidad Fiscal y Jurisdicción </a:t>
            </a:r>
            <a:r>
              <a:rPr lang="es-CO" sz="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Coactiva y libros </a:t>
            </a:r>
            <a:r>
              <a:rPr lang="es-CO" sz="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</a:t>
            </a:r>
            <a:r>
              <a:rPr lang="es-CO" sz="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Subdirección  de Jurisdicción Coactiva</a:t>
            </a:r>
            <a:endParaRPr lang="es-CO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25505"/>
              </p:ext>
            </p:extLst>
          </p:nvPr>
        </p:nvGraphicFramePr>
        <p:xfrm>
          <a:off x="505460" y="1416170"/>
          <a:ext cx="10247206" cy="1063925"/>
        </p:xfrm>
        <a:graphic>
          <a:graphicData uri="http://schemas.openxmlformats.org/drawingml/2006/table">
            <a:tbl>
              <a:tblPr/>
              <a:tblGrid>
                <a:gridCol w="2295222"/>
                <a:gridCol w="2028862"/>
                <a:gridCol w="1942322"/>
                <a:gridCol w="2028862"/>
                <a:gridCol w="1951938"/>
              </a:tblGrid>
              <a:tr h="3191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399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 Procesos Coactivos Activos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260.194.187.546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260.914.514.365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395.993.212.332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394.707.488.467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800060"/>
              </p:ext>
            </p:extLst>
          </p:nvPr>
        </p:nvGraphicFramePr>
        <p:xfrm>
          <a:off x="2893314" y="3138297"/>
          <a:ext cx="5875020" cy="228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207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018649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24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</a:t>
            </a:r>
            <a:r>
              <a:rPr lang="es-ES" altLang="es-CO" sz="24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 Fiscal</a:t>
            </a:r>
            <a:endParaRPr lang="es-ES" sz="24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79043" y="1597321"/>
            <a:ext cx="5626886" cy="4355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todo aquello que es bueno o resulta positivo para el Sujeto de Control que lo recibe,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utilidad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que trae consecuencias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positivas que mejoran la situación en la que se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planteó una desviación o situación a superar, por medio de alguna actuación evidenciada y comprobada efectuada por la Contraloría de Bogotá D.C. y pueden ser dentro del: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Responsabilidad Fiscal (Beneficios de Control Persuasivo)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Jurisdicción Coactiva (Beneficios de Control Coactivo)</a:t>
            </a:r>
            <a:endParaRPr 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8" t="3795" r="1396" b="2540"/>
          <a:stretch/>
        </p:blipFill>
        <p:spPr>
          <a:xfrm>
            <a:off x="353980" y="1878903"/>
            <a:ext cx="5107477" cy="360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354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49332" y="2517138"/>
            <a:ext cx="437503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Informes de Gestión de la Dirección de Responsabilidad </a:t>
            </a:r>
            <a:r>
              <a:rPr lang="es-CO" sz="9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 y Libros </a:t>
            </a:r>
            <a:endParaRPr lang="es-CO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740425"/>
              </p:ext>
            </p:extLst>
          </p:nvPr>
        </p:nvGraphicFramePr>
        <p:xfrm>
          <a:off x="830848" y="1452758"/>
          <a:ext cx="9307902" cy="1009003"/>
        </p:xfrm>
        <a:graphic>
          <a:graphicData uri="http://schemas.openxmlformats.org/drawingml/2006/table">
            <a:tbl>
              <a:tblPr/>
              <a:tblGrid>
                <a:gridCol w="2346386"/>
                <a:gridCol w="1742536"/>
                <a:gridCol w="1785668"/>
                <a:gridCol w="1785668"/>
                <a:gridCol w="1647644"/>
              </a:tblGrid>
              <a:tr h="2765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485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No. de Procesos con 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Beneficios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 Control 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Fiscal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Persuasivo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3.401.438.086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1.991.874.063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8.443.044.809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19.134.711.736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544288"/>
              </p:ext>
            </p:extLst>
          </p:nvPr>
        </p:nvGraphicFramePr>
        <p:xfrm>
          <a:off x="2546336" y="2866644"/>
          <a:ext cx="5876925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206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56292" y="976316"/>
            <a:ext cx="971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Control Fiscal (Cobro Persuasivo) relevantes en el Proceso de Responsabilidad Fiscal desde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2019</a:t>
            </a:r>
            <a:endParaRPr 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08402" y="2009590"/>
            <a:ext cx="5650115" cy="35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cuantía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$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2.165.973.000,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expedir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 de construcción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s-419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exigir el pago del efecto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plusvalía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y por la intervención de la Contraloría se logró el beneficio fiscal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800"/>
              </a:spcAft>
            </a:pPr>
            <a:endParaRPr lang="es-ES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ES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2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valor de $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1.138.671.349,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rregularidades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presentadas en un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 de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construcción de las obras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primera etapa de desarrollo de la terminal satélite del norte de </a:t>
            </a:r>
            <a:r>
              <a:rPr lang="es-419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s-CO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ogotá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28006"/>
          <a:stretch/>
        </p:blipFill>
        <p:spPr>
          <a:xfrm>
            <a:off x="7445829" y="1847908"/>
            <a:ext cx="4032068" cy="389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 rot="16200000">
            <a:off x="-168509" y="2117183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s-CO" sz="5400" dirty="0"/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-115038" y="4235840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919608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56292" y="976316"/>
            <a:ext cx="971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de Control Fiscal (Cobro Persuasivo) relevantes en el Proceso de Responsabilidad Fiscal desde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2019</a:t>
            </a:r>
            <a:endParaRPr 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61872" y="1726194"/>
            <a:ext cx="56501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cuantía de $6.953.901.318,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irregularidades en un convenio para la construcción, reparación y mantenimiento de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obras</a:t>
            </a:r>
            <a:r>
              <a:rPr lang="es-419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el espacio público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es-CO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valor de $13.944.945.572,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deficiente gestión </a:t>
            </a:r>
            <a:r>
              <a:rPr lang="es-419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inversión de los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recursos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419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construcción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una entidad educativa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pues no se había podido iniciar la prestación del servicio y gracias a la intervención de la Contraloría se logró que las obras concluyeran efectivamente y hoy 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funcionando. </a:t>
            </a: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28006"/>
          <a:stretch/>
        </p:blipFill>
        <p:spPr>
          <a:xfrm>
            <a:off x="7445829" y="1847908"/>
            <a:ext cx="4032068" cy="389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/>
          <p:cNvSpPr txBox="1"/>
          <p:nvPr/>
        </p:nvSpPr>
        <p:spPr>
          <a:xfrm rot="16200000">
            <a:off x="-149378" y="1899732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endParaRPr lang="es-CO" sz="5400" dirty="0"/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-105472" y="4269745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3657885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51801"/>
              </p:ext>
            </p:extLst>
          </p:nvPr>
        </p:nvGraphicFramePr>
        <p:xfrm>
          <a:off x="436637" y="1268162"/>
          <a:ext cx="10278987" cy="1193840"/>
        </p:xfrm>
        <a:graphic>
          <a:graphicData uri="http://schemas.openxmlformats.org/drawingml/2006/table">
            <a:tbl>
              <a:tblPr/>
              <a:tblGrid>
                <a:gridCol w="2017961"/>
                <a:gridCol w="2122607"/>
                <a:gridCol w="2007905"/>
                <a:gridCol w="2065257"/>
                <a:gridCol w="2065257"/>
              </a:tblGrid>
              <a:tr h="26229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 Procesos Activos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1.291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1.412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1.469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1.419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1.688.173.403.835  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$1.925.711.256.184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$2.187.978.184.397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$2.148.403.789.606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kern="1200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CO" sz="1200" b="0" i="0" u="none" strike="noStrike" kern="1200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Observación</a:t>
                      </a:r>
                      <a:endParaRPr lang="es-CO" sz="1200" b="0" i="0" u="none" strike="noStrike" kern="1200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s-CO" sz="1200" b="0" i="0" u="none" strike="noStrike" kern="1200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* Más el valor en dólares de un proceso por USD 509.000.000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CO" sz="800" b="1" i="0" u="none" strike="noStrike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CO" sz="800" b="1" i="0" u="none" strike="noStrike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es-CO" sz="800" b="1" i="0" u="none" strike="noStrike" dirty="0">
                        <a:solidFill>
                          <a:srgbClr val="1F4E7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448279" y="2462002"/>
            <a:ext cx="6511319" cy="204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Informes de Gestión, Prefis y libros de la Dirección de Responsabilidad Fiscal y Jurisdicción Coactiva y la Subdirección del Proceso de </a:t>
            </a:r>
            <a:r>
              <a:rPr lang="es-CO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</a:t>
            </a:r>
            <a:endParaRPr lang="es-CO" sz="7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01967"/>
              </p:ext>
            </p:extLst>
          </p:nvPr>
        </p:nvGraphicFramePr>
        <p:xfrm>
          <a:off x="2282838" y="3047043"/>
          <a:ext cx="6149947" cy="274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376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1528" y="2385702"/>
            <a:ext cx="35118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Libros de la Subdirección </a:t>
            </a:r>
            <a:r>
              <a:rPr lang="es-CO" sz="900" b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Jurisdicción </a:t>
            </a:r>
            <a:r>
              <a:rPr lang="es-CO" sz="9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Coactiva</a:t>
            </a:r>
            <a:endParaRPr lang="es-CO" sz="9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84757"/>
              </p:ext>
            </p:extLst>
          </p:nvPr>
        </p:nvGraphicFramePr>
        <p:xfrm>
          <a:off x="541528" y="1344120"/>
          <a:ext cx="10244666" cy="1022304"/>
        </p:xfrm>
        <a:graphic>
          <a:graphicData uri="http://schemas.openxmlformats.org/drawingml/2006/table">
            <a:tbl>
              <a:tblPr/>
              <a:tblGrid>
                <a:gridCol w="2902485"/>
                <a:gridCol w="1769810"/>
                <a:gridCol w="1936785"/>
                <a:gridCol w="1875889"/>
                <a:gridCol w="1759697"/>
              </a:tblGrid>
              <a:tr h="2718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No.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 Procesos con 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Beneficios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 Control 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Fiscal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Coactivo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1.027.621.403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16.222.888.674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4.931.618.458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2.198.864.722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2265366"/>
              </p:ext>
            </p:extLst>
          </p:nvPr>
        </p:nvGraphicFramePr>
        <p:xfrm>
          <a:off x="2646045" y="2866644"/>
          <a:ext cx="5894070" cy="308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095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1068297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</a:t>
            </a:r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 Fiscal en </a:t>
            </a:r>
            <a:r>
              <a:rPr lang="es-419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 de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Jurisdicción </a:t>
            </a:r>
            <a:endParaRPr lang="es-ES" altLang="es-CO" b="1" dirty="0" smtClean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Coactiva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(Cobro Coactivo) </a:t>
            </a:r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</a:t>
            </a:r>
            <a:r>
              <a:rPr lang="es-CO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2019</a:t>
            </a:r>
            <a:endParaRPr 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181678" y="1932518"/>
            <a:ext cx="57488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recaudado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131.687.942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las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irregularidades presentadas en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manejo de los recursos del Fondo de los Servicios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Educativos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recaudado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456.000.000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las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irregularidades presentadas en la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constitución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redención del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C.D.A.T.</a:t>
            </a:r>
            <a:endParaRPr lang="es-CO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93797" y="4219629"/>
            <a:ext cx="5724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recaudado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5.218.414.789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irregularidades en el proceso de reducción  de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tarifas del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 de Transporte Integrado Público (SITP)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(incluye el Subsistema Transmilenio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146134" y="2295972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s-CO" sz="5400" dirty="0"/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-146133" y="4563562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s-CO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9" r="24567"/>
          <a:stretch/>
        </p:blipFill>
        <p:spPr>
          <a:xfrm>
            <a:off x="7662680" y="2020388"/>
            <a:ext cx="4032932" cy="3641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3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56292" y="1094849"/>
            <a:ext cx="9716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 </a:t>
            </a:r>
            <a:r>
              <a:rPr lang="es-ES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 Fiscal en el </a:t>
            </a:r>
            <a:r>
              <a:rPr lang="es-419" altLang="es-CO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419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Jurisdicción Coactiva (Cobro Coactivo) </a:t>
            </a:r>
          </a:p>
          <a:p>
            <a:pPr algn="ctr"/>
            <a:r>
              <a:rPr lang="es-ES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relevantes desde el </a:t>
            </a:r>
            <a:r>
              <a:rPr lang="es-CO" altLang="es-CO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2019</a:t>
            </a:r>
            <a:endParaRPr lang="es-CO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40078" y="1954674"/>
            <a:ext cx="5674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anualidad se empezaron a recaudar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3.800.000.000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compra </a:t>
            </a: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parque automotor para la prestación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servicio de aseo en </a:t>
            </a:r>
            <a:r>
              <a:rPr lang="es-CO" sz="16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Bogotá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han recaudado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470.587.897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irregularidades 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al solicitar de forma extemporánea la devolución del </a:t>
            </a:r>
            <a:r>
              <a:rPr lang="es-CO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IVA en una entidad del sector Educación.</a:t>
            </a:r>
            <a:endParaRPr lang="es-CO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40078" y="3984050"/>
            <a:ext cx="56742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este año se recaudaron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$444.469.170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la </a:t>
            </a:r>
            <a:r>
              <a:rPr lang="es-C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compra del parque automotor para la prestación del servicio de aseo en Bogotá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recaudaron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$462.527.443 </a:t>
            </a:r>
            <a:r>
              <a:rPr lang="es-CO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razón de las irregularidades en la ejecución de un convenio de asociación entre dos entidades del sector Recreación, Cultura y Deporte.</a:t>
            </a:r>
            <a:endParaRPr lang="es-CO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16200000">
            <a:off x="-181035" y="2242444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endParaRPr lang="es-CO" sz="5400" dirty="0"/>
          </a:p>
        </p:txBody>
      </p:sp>
      <p:sp>
        <p:nvSpPr>
          <p:cNvPr id="11" name="CuadroTexto 10"/>
          <p:cNvSpPr txBox="1"/>
          <p:nvPr/>
        </p:nvSpPr>
        <p:spPr>
          <a:xfrm rot="16200000">
            <a:off x="-181034" y="4629305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s-CO" sz="5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28006"/>
          <a:stretch/>
        </p:blipFill>
        <p:spPr>
          <a:xfrm>
            <a:off x="7445829" y="1847908"/>
            <a:ext cx="4032068" cy="389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90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6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692744"/>
              </p:ext>
            </p:extLst>
          </p:nvPr>
        </p:nvGraphicFramePr>
        <p:xfrm>
          <a:off x="389466" y="1464735"/>
          <a:ext cx="10312399" cy="1092200"/>
        </p:xfrm>
        <a:graphic>
          <a:graphicData uri="http://schemas.openxmlformats.org/drawingml/2006/table">
            <a:tbl>
              <a:tblPr/>
              <a:tblGrid>
                <a:gridCol w="1819836"/>
                <a:gridCol w="2130917"/>
                <a:gridCol w="2130917"/>
                <a:gridCol w="1928715"/>
                <a:gridCol w="2302014"/>
              </a:tblGrid>
              <a:tr h="3591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331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No. de Procesos </a:t>
                      </a:r>
                      <a:r>
                        <a:rPr lang="es-CO" sz="1200" b="1" i="0" u="none" strike="noStrike" dirty="0" err="1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r>
                        <a:rPr lang="es-CO" sz="1200" b="1" i="0" u="none" strike="noStrike" dirty="0" err="1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perturados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493.606.965.478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kern="1200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$774.782.845.550 </a:t>
                      </a:r>
                      <a:endParaRPr lang="es-CO" sz="1200" b="0" i="0" u="none" strike="noStrike" kern="1200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452.198.543.718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330.216.330.397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389465" y="2604839"/>
            <a:ext cx="74506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Informes de Gestión, Prefis y libros de la Dirección de Responsabilidad Fiscal y Jurisdicción Coactiva y la Subdirección del Proceso de </a:t>
            </a:r>
            <a:r>
              <a:rPr lang="es-CO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Responsabilidad</a:t>
            </a:r>
            <a:endParaRPr lang="es-CO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8457900"/>
              </p:ext>
            </p:extLst>
          </p:nvPr>
        </p:nvGraphicFramePr>
        <p:xfrm>
          <a:off x="2185315" y="3004326"/>
          <a:ext cx="6063289" cy="295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078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3974" y="1032505"/>
            <a:ext cx="1031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Aperturas relevantes en Procesos de </a:t>
            </a:r>
            <a:r>
              <a:rPr lang="es-ES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</a:t>
            </a:r>
            <a:r>
              <a:rPr lang="es-419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iscal desde el </a:t>
            </a:r>
            <a:r>
              <a:rPr lang="es-CO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sz="20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58840" y="2092150"/>
            <a:ext cx="60879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imposición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multas e intereses por parte de la Superintendencia de Industria y Comercio derivadas de irregularidades en el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diseño e implementación del esquema de recolección de basuras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$91.949.859.922.</a:t>
            </a:r>
          </a:p>
          <a:p>
            <a:pPr algn="just"/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reducción de los ingresos en el Sistema  de Transporte Integrado Público de tarifas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356/12, con la expedición del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356 de 2012 y los posteriores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Decretos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602 de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2013,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 monto de $41.536.783.700</a:t>
            </a:r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64600" y="3307868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s-CO" sz="5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r="43723"/>
          <a:stretch/>
        </p:blipFill>
        <p:spPr>
          <a:xfrm>
            <a:off x="7780868" y="1896533"/>
            <a:ext cx="3886199" cy="350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817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3974" y="1032505"/>
            <a:ext cx="1031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Aperturas relevantes en Procesos de </a:t>
            </a:r>
            <a:r>
              <a:rPr lang="es-ES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 </a:t>
            </a:r>
            <a:r>
              <a:rPr lang="es-419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iscal desde el </a:t>
            </a:r>
            <a:r>
              <a:rPr lang="es-CO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sz="20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58840" y="1784374"/>
            <a:ext cx="6087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presuntas irregularidades en la capitalización que dio como resultado la venta y compra del 31.92%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componente accionario la Transportadora de Gas Internacional S.A. (TGI),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un valor de US $509.000.000</a:t>
            </a:r>
            <a:endParaRPr lang="es-CO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pérdida de fuerza ejecutoria de títulos ejecutivos,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prescripción de actos administrativos y prescripción de títulos con mandamiento de pago 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Sector Movilidad</a:t>
            </a:r>
            <a:r>
              <a:rPr lang="es-419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valor de $23.279.452.313.</a:t>
            </a:r>
          </a:p>
          <a:p>
            <a:pPr algn="just"/>
            <a:endParaRPr lang="es-CO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irregularidades en el recaudo de impuestos ICA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el Sector Hacienda,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una cuantía de $24.771.983.780.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-64600" y="3307868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s-CO" sz="5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r="43723"/>
          <a:stretch/>
        </p:blipFill>
        <p:spPr>
          <a:xfrm>
            <a:off x="7780868" y="1896533"/>
            <a:ext cx="3886199" cy="3506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823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3974" y="1035582"/>
            <a:ext cx="10461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Aperturas relevantes en Procesos </a:t>
            </a:r>
            <a:r>
              <a:rPr lang="es-ES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Responsabilidad Fiscal desde </a:t>
            </a:r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sz="20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25580" y="1793966"/>
            <a:ext cx="57570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rregularidades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 de estudios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diseños para la primera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línea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Bogotá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$146.510.876.222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CO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incumplimiento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ontrato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Obra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falta de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entrega de predios </a:t>
            </a:r>
            <a:r>
              <a:rPr lang="es-419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anoas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demoras injustificadas en entrega del predio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Invías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una Empresa de Servicios Públicos del Distrito,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monto de $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242.721.998.815.</a:t>
            </a:r>
          </a:p>
          <a:p>
            <a:pPr algn="just"/>
            <a:endParaRPr lang="es-CO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inadecuada </a:t>
            </a:r>
            <a:r>
              <a:rPr lang="es-CO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determinación y cobro del impuesto predial </a:t>
            </a:r>
            <a:r>
              <a:rPr lang="es-C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unificado vigencia 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2010</a:t>
            </a:r>
            <a:r>
              <a:rPr lang="es-419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el Sector Hacienda,</a:t>
            </a:r>
            <a:r>
              <a:rPr lang="es-CO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de </a:t>
            </a:r>
            <a:r>
              <a:rPr lang="es-CO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$61.703.238.469.</a:t>
            </a:r>
            <a:endParaRPr lang="es-CO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169102" y="3316578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</a:t>
            </a:r>
            <a:endParaRPr lang="es-CO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1247" r="10973" b="1523"/>
          <a:stretch/>
        </p:blipFill>
        <p:spPr>
          <a:xfrm>
            <a:off x="7273918" y="1793966"/>
            <a:ext cx="4465236" cy="3943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12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7841" y="1044049"/>
            <a:ext cx="1031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Aperturas relevantes en </a:t>
            </a:r>
            <a:r>
              <a:rPr lang="es-ES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Responsabilidad Fiscal desde </a:t>
            </a:r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sz="20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36551" y="1942576"/>
            <a:ext cx="58178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no </a:t>
            </a:r>
            <a:r>
              <a:rPr lang="es-CO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aplicar la tasa pactada establecida en los estatutos sociales en un proceso de recapitalización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ocasionando </a:t>
            </a:r>
            <a:r>
              <a:rPr lang="es-CO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mayor valor </a:t>
            </a: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pagado 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cuantía de $859.962.396.</a:t>
            </a:r>
          </a:p>
          <a:p>
            <a:pPr algn="just"/>
            <a:endParaRPr lang="es-ES" sz="2000" dirty="0" smtClean="0"/>
          </a:p>
          <a:p>
            <a:pPr algn="just"/>
            <a:endParaRPr lang="es-CO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</a:t>
            </a:r>
            <a:r>
              <a:rPr lang="es-CO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irregularidades relacionadas con la operación de los parqueaderos </a:t>
            </a:r>
            <a:r>
              <a:rPr lang="es-E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norte y sur del Estadio Nemesio Camacho “</a:t>
            </a:r>
            <a:r>
              <a:rPr lang="es-ES" sz="20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Campín" </a:t>
            </a:r>
            <a:r>
              <a:rPr lang="es-E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propiedad del Distrito Capital </a:t>
            </a:r>
            <a:r>
              <a:rPr lang="es-E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valor </a:t>
            </a:r>
            <a:r>
              <a:rPr lang="es-419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CO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$27.243.824.156</a:t>
            </a:r>
            <a:endParaRPr lang="es-CO" sz="20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186518" y="3203367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</a:t>
            </a:r>
            <a:endParaRPr lang="es-CO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t="1110" r="17989" b="1189"/>
          <a:stretch/>
        </p:blipFill>
        <p:spPr>
          <a:xfrm>
            <a:off x="7315201" y="1871928"/>
            <a:ext cx="4232366" cy="3829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68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45508" y="1086382"/>
            <a:ext cx="10318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Aperturas relevantes en </a:t>
            </a:r>
            <a:r>
              <a:rPr lang="es-ES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Responsabilidad Fiscal desde </a:t>
            </a:r>
            <a:r>
              <a:rPr lang="es-ES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O" altLang="es-CO" sz="2000" b="1" dirty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al </a:t>
            </a:r>
            <a:r>
              <a:rPr lang="es-CO" altLang="es-CO" sz="2000" b="1" dirty="0" smtClea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s-ES" altLang="es-CO" sz="2000" b="1" dirty="0">
              <a:solidFill>
                <a:srgbClr val="0048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89173" y="2320755"/>
            <a:ext cx="5843451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las irregularidades </a:t>
            </a:r>
            <a:r>
              <a:rPr lang="es-CO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 ejecución </a:t>
            </a:r>
            <a:r>
              <a:rPr lang="es-CO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un contrato </a:t>
            </a:r>
            <a:r>
              <a:rPr lang="es-419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 Sector Servicios Públicos – Energía</a:t>
            </a:r>
            <a:r>
              <a:rPr lang="es-419" sz="22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CO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un valor de $2.040.525.300.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CO" sz="2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O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 el no cobro gravamen plusvalía</a:t>
            </a:r>
            <a:r>
              <a:rPr lang="es-419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en el Sector Hacienda, </a:t>
            </a:r>
            <a:r>
              <a:rPr lang="es-CO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419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es-CO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monto de  $30.564.259.188.</a:t>
            </a:r>
            <a:endParaRPr lang="es-CO" sz="22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-134267" y="3284777"/>
            <a:ext cx="1723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endParaRPr lang="es-CO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r="28006"/>
          <a:stretch/>
        </p:blipFill>
        <p:spPr>
          <a:xfrm>
            <a:off x="7445829" y="1847908"/>
            <a:ext cx="4032068" cy="389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485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" t="70396" r="286" b="15962"/>
          <a:stretch/>
        </p:blipFill>
        <p:spPr>
          <a:xfrm rot="10800000">
            <a:off x="0" y="398341"/>
            <a:ext cx="10715624" cy="4887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3974" y="425398"/>
            <a:ext cx="10461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n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RESPONSABILIDAD FISCAL Y JURISDICCIÓN COACTIVA</a:t>
            </a:r>
            <a:endParaRPr lang="es-C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0" y="5952744"/>
            <a:ext cx="1811226" cy="77095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45648"/>
              </p:ext>
            </p:extLst>
          </p:nvPr>
        </p:nvGraphicFramePr>
        <p:xfrm>
          <a:off x="372533" y="1425482"/>
          <a:ext cx="10320866" cy="1216725"/>
        </p:xfrm>
        <a:graphic>
          <a:graphicData uri="http://schemas.openxmlformats.org/drawingml/2006/table">
            <a:tbl>
              <a:tblPr/>
              <a:tblGrid>
                <a:gridCol w="1754120"/>
                <a:gridCol w="2043180"/>
                <a:gridCol w="2174522"/>
                <a:gridCol w="2174522"/>
                <a:gridCol w="2174522"/>
              </a:tblGrid>
              <a:tr h="2853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Período</a:t>
                      </a:r>
                      <a:endParaRPr lang="es-CO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148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. Procesos </a:t>
                      </a:r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 imputación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es-CO" sz="12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Cuantía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40.555.923.967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120.587.868.989</a:t>
                      </a:r>
                    </a:p>
                    <a:p>
                      <a:pPr algn="ctr" fontAlgn="ctr"/>
                      <a:r>
                        <a:rPr lang="es-CO" sz="1200" b="0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</a:rPr>
                        <a:t> y</a:t>
                      </a:r>
                      <a:r>
                        <a:rPr lang="es-CO" sz="1200" b="0" baseline="0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</a:rPr>
                        <a:t>    </a:t>
                      </a:r>
                      <a:r>
                        <a:rPr lang="es-CO" sz="1200" b="0" dirty="0" smtClean="0">
                          <a:solidFill>
                            <a:srgbClr val="1F4E79"/>
                          </a:solidFill>
                          <a:latin typeface="Arial" panose="020B0604020202020204" pitchFamily="34" charset="0"/>
                        </a:rPr>
                        <a:t>US </a:t>
                      </a:r>
                      <a:r>
                        <a:rPr lang="es-CO" sz="12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279.357.190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36.433.749.413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$</a:t>
                      </a:r>
                      <a:r>
                        <a:rPr lang="es-CO" sz="1200" b="0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125.786.330.856</a:t>
                      </a:r>
                      <a:endParaRPr lang="es-CO" sz="12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372533" y="2642207"/>
            <a:ext cx="6519334" cy="199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CO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Informes de Gestión, Prefis y libros de la Dirección de Responsabilidad Fiscal y Jurisdicción Coactiva y la Subdirección del Proceso de Responsabilidad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485528"/>
              </p:ext>
            </p:extLst>
          </p:nvPr>
        </p:nvGraphicFramePr>
        <p:xfrm>
          <a:off x="2569464" y="3050095"/>
          <a:ext cx="6519671" cy="308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4514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2771</TotalTime>
  <Words>1923</Words>
  <Application>Microsoft Office PowerPoint</Application>
  <PresentationFormat>Panorámica</PresentationFormat>
  <Paragraphs>331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Alexander Peña Romero</dc:creator>
  <cp:lastModifiedBy>Angela Consuelo Lagos Prieto</cp:lastModifiedBy>
  <cp:revision>239</cp:revision>
  <cp:lastPrinted>2020-02-17T15:13:19Z</cp:lastPrinted>
  <dcterms:created xsi:type="dcterms:W3CDTF">2016-09-20T14:18:51Z</dcterms:created>
  <dcterms:modified xsi:type="dcterms:W3CDTF">2020-02-24T21:10:57Z</dcterms:modified>
</cp:coreProperties>
</file>